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66" r:id="rId5"/>
    <p:sldId id="267" r:id="rId6"/>
    <p:sldId id="261" r:id="rId7"/>
    <p:sldId id="268" r:id="rId8"/>
    <p:sldId id="270" r:id="rId9"/>
    <p:sldId id="271" r:id="rId10"/>
    <p:sldId id="269"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7" autoAdjust="0"/>
    <p:restoredTop sz="94660"/>
  </p:normalViewPr>
  <p:slideViewPr>
    <p:cSldViewPr snapToGrid="0">
      <p:cViewPr varScale="1">
        <p:scale>
          <a:sx n="114" d="100"/>
          <a:sy n="114" d="100"/>
        </p:scale>
        <p:origin x="300"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4/11/2022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4/11/2022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4/11/2022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4/11/2022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4/11/2022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hyperlink" Target="https://docs.microsoft.com/en-us/azure/storage/blobs/access-tiers-overview"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orums.aws.amazon.com/thread.jspa?messageID=954362" TargetMode="External"/><Relationship Id="rId2" Type="http://schemas.openxmlformats.org/officeDocument/2006/relationships/hyperlink" Target="https://cloudacademy.com/course/amazon-vpc-networking/vpc-subnets/#:~:text=So%20when%20working%20with%20TCP,assign%20to%20your%20host%20resources"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Final Project</a:t>
            </a:r>
            <a:br>
              <a:rPr lang="en-US" sz="3600" dirty="0">
                <a:solidFill>
                  <a:srgbClr val="FFFFFF"/>
                </a:solidFill>
              </a:rPr>
            </a:br>
            <a:r>
              <a:rPr lang="en-US" sz="3600" dirty="0">
                <a:solidFill>
                  <a:srgbClr val="FFFFFF"/>
                </a:solidFill>
              </a:rPr>
              <a:t>NetW211 March 2022</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By: Edward Alvarado</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4616726" y="781050"/>
            <a:ext cx="6013174" cy="13525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topology diagram of your </a:t>
            </a:r>
            <a:r>
              <a:rPr lang="en-US" sz="1600" dirty="0" err="1"/>
              <a:t>VNet</a:t>
            </a:r>
            <a:r>
              <a:rPr lang="en-US" sz="1600" dirty="0"/>
              <a:t> (</a:t>
            </a:r>
            <a:r>
              <a:rPr lang="en-US" sz="1600" i="1" dirty="0"/>
              <a:t>NETW211-VNet-Your Initials</a:t>
            </a:r>
            <a:r>
              <a:rPr lang="en-US" sz="1600" dirty="0"/>
              <a:t>) with two subnets (</a:t>
            </a:r>
            <a:r>
              <a:rPr lang="en-US" sz="1600" i="1" dirty="0"/>
              <a:t>Subnet0</a:t>
            </a:r>
            <a:r>
              <a:rPr lang="en-US" sz="1600" dirty="0"/>
              <a:t> and </a:t>
            </a:r>
            <a:r>
              <a:rPr lang="en-US" sz="1600" i="1" dirty="0"/>
              <a:t>Subnet1</a:t>
            </a:r>
            <a:r>
              <a:rPr lang="en-US" sz="1600" dirty="0"/>
              <a:t>) and one VM in each subnet (</a:t>
            </a:r>
            <a:r>
              <a:rPr lang="en-US" sz="1600" i="1" dirty="0"/>
              <a:t>Subnet0-VM</a:t>
            </a:r>
            <a:r>
              <a:rPr lang="en-US" sz="1600" dirty="0"/>
              <a:t> and </a:t>
            </a:r>
            <a:r>
              <a:rPr lang="en-US" sz="1600" i="1" dirty="0"/>
              <a:t>Subnet1-VM</a:t>
            </a:r>
            <a:r>
              <a:rPr lang="en-US" sz="1600" dirty="0"/>
              <a:t>).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1911626" y="152400"/>
            <a:ext cx="2362200" cy="1600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latin typeface="+mn-lt"/>
                <a:ea typeface="+mn-ea"/>
                <a:cs typeface="+mn-cs"/>
              </a:rPr>
              <a:t>Deploying VMs into Subnets cont’d</a:t>
            </a:r>
          </a:p>
        </p:txBody>
      </p:sp>
      <p:pic>
        <p:nvPicPr>
          <p:cNvPr id="4" name="Picture 3">
            <a:extLst>
              <a:ext uri="{FF2B5EF4-FFF2-40B4-BE49-F238E27FC236}">
                <a16:creationId xmlns:a16="http://schemas.microsoft.com/office/drawing/2014/main" id="{B18F6EC4-6F39-4E53-8183-2D09CE423494}"/>
              </a:ext>
            </a:extLst>
          </p:cNvPr>
          <p:cNvPicPr>
            <a:picLocks noChangeAspect="1"/>
          </p:cNvPicPr>
          <p:nvPr/>
        </p:nvPicPr>
        <p:blipFill>
          <a:blip r:embed="rId2"/>
          <a:stretch>
            <a:fillRect/>
          </a:stretch>
        </p:blipFill>
        <p:spPr>
          <a:xfrm>
            <a:off x="1752600" y="2362200"/>
            <a:ext cx="8686800" cy="3409950"/>
          </a:xfrm>
          <a:prstGeom prst="rect">
            <a:avLst/>
          </a:prstGeom>
        </p:spPr>
      </p:pic>
    </p:spTree>
    <p:extLst>
      <p:ext uri="{BB962C8B-B14F-4D97-AF65-F5344CB8AC3E}">
        <p14:creationId xmlns:p14="http://schemas.microsoft.com/office/powerpoint/2010/main" val="225176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143500" y="571500"/>
            <a:ext cx="51816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ipconfig</a:t>
            </a:r>
            <a:r>
              <a:rPr lang="en-US" sz="1600" dirty="0"/>
              <a:t> and </a:t>
            </a:r>
            <a:r>
              <a:rPr lang="en-US" sz="1600" i="1" dirty="0"/>
              <a:t>ping 10.0.0.4</a:t>
            </a:r>
            <a:r>
              <a:rPr lang="en-US" sz="1600" dirty="0"/>
              <a:t> results in the command prompt window, including the </a:t>
            </a:r>
            <a:r>
              <a:rPr lang="en-US" sz="1600" b="1" i="1" dirty="0"/>
              <a:t>Subnet0</a:t>
            </a:r>
            <a:r>
              <a:rPr lang="en-US" sz="1600" i="1" dirty="0"/>
              <a:t>-VM – 10.0.0.4 – Remote Desktop Connection </a:t>
            </a:r>
            <a:r>
              <a:rPr lang="en-US" sz="1600" dirty="0"/>
              <a:t>window title.</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057400" y="228600"/>
            <a:ext cx="2286000" cy="167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Verifying Connectivity between VMs</a:t>
            </a:r>
          </a:p>
        </p:txBody>
      </p:sp>
      <p:pic>
        <p:nvPicPr>
          <p:cNvPr id="8" name="Picture 7">
            <a:extLst>
              <a:ext uri="{FF2B5EF4-FFF2-40B4-BE49-F238E27FC236}">
                <a16:creationId xmlns:a16="http://schemas.microsoft.com/office/drawing/2014/main" id="{1DEDBC9F-3FE8-48FB-9160-49A82830D57B}"/>
              </a:ext>
            </a:extLst>
          </p:cNvPr>
          <p:cNvPicPr>
            <a:picLocks noChangeAspect="1"/>
          </p:cNvPicPr>
          <p:nvPr/>
        </p:nvPicPr>
        <p:blipFill>
          <a:blip r:embed="rId2"/>
          <a:stretch>
            <a:fillRect/>
          </a:stretch>
        </p:blipFill>
        <p:spPr>
          <a:xfrm>
            <a:off x="2137529" y="2057401"/>
            <a:ext cx="7916943" cy="4148123"/>
          </a:xfrm>
          <a:prstGeom prst="rect">
            <a:avLst/>
          </a:prstGeom>
        </p:spPr>
      </p:pic>
    </p:spTree>
    <p:extLst>
      <p:ext uri="{BB962C8B-B14F-4D97-AF65-F5344CB8AC3E}">
        <p14:creationId xmlns:p14="http://schemas.microsoft.com/office/powerpoint/2010/main" val="52895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4873485" y="333375"/>
            <a:ext cx="5261115" cy="13144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ipconfig</a:t>
            </a:r>
            <a:r>
              <a:rPr lang="en-US" sz="1600" dirty="0"/>
              <a:t> and </a:t>
            </a:r>
            <a:r>
              <a:rPr lang="en-US" sz="1600" i="1" dirty="0"/>
              <a:t>ping 10.0.1.4</a:t>
            </a:r>
            <a:r>
              <a:rPr lang="en-US" sz="1600" dirty="0"/>
              <a:t> results in the command prompt window, including the </a:t>
            </a:r>
            <a:r>
              <a:rPr lang="en-US" sz="1600" b="1" i="1" dirty="0"/>
              <a:t>Subnet1</a:t>
            </a:r>
            <a:r>
              <a:rPr lang="en-US" sz="1600" i="1" dirty="0"/>
              <a:t>-VM – 10.0.1.4</a:t>
            </a:r>
            <a:r>
              <a:rPr lang="en-US" sz="1600" dirty="0"/>
              <a:t> </a:t>
            </a:r>
            <a:r>
              <a:rPr lang="en-US" sz="1600" i="1" dirty="0"/>
              <a:t> – Remote Desktop Connection </a:t>
            </a:r>
            <a:r>
              <a:rPr lang="en-US" sz="1600" dirty="0"/>
              <a:t>window title.</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133600" y="152400"/>
            <a:ext cx="2286000" cy="167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Verifying Connectivity between VMs</a:t>
            </a:r>
          </a:p>
          <a:p>
            <a:pPr lvl="0"/>
            <a:r>
              <a:rPr lang="en-US" sz="2800" dirty="0">
                <a:solidFill>
                  <a:schemeClr val="dk1"/>
                </a:solidFill>
              </a:rPr>
              <a:t>cont’d</a:t>
            </a:r>
          </a:p>
        </p:txBody>
      </p:sp>
      <p:pic>
        <p:nvPicPr>
          <p:cNvPr id="6" name="Picture 5">
            <a:extLst>
              <a:ext uri="{FF2B5EF4-FFF2-40B4-BE49-F238E27FC236}">
                <a16:creationId xmlns:a16="http://schemas.microsoft.com/office/drawing/2014/main" id="{C0189288-4537-4662-A2ED-9C4886BEF6F5}"/>
              </a:ext>
            </a:extLst>
          </p:cNvPr>
          <p:cNvPicPr>
            <a:picLocks noChangeAspect="1"/>
          </p:cNvPicPr>
          <p:nvPr/>
        </p:nvPicPr>
        <p:blipFill>
          <a:blip r:embed="rId2"/>
          <a:stretch>
            <a:fillRect/>
          </a:stretch>
        </p:blipFill>
        <p:spPr>
          <a:xfrm>
            <a:off x="2514600" y="2057401"/>
            <a:ext cx="7620000" cy="3984771"/>
          </a:xfrm>
          <a:prstGeom prst="rect">
            <a:avLst/>
          </a:prstGeom>
        </p:spPr>
      </p:pic>
    </p:spTree>
    <p:extLst>
      <p:ext uri="{BB962C8B-B14F-4D97-AF65-F5344CB8AC3E}">
        <p14:creationId xmlns:p14="http://schemas.microsoft.com/office/powerpoint/2010/main" val="68560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5343-129E-4B4E-85FC-65ED371A4D65}"/>
              </a:ext>
            </a:extLst>
          </p:cNvPr>
          <p:cNvSpPr>
            <a:spLocks noGrp="1"/>
          </p:cNvSpPr>
          <p:nvPr>
            <p:ph type="title"/>
          </p:nvPr>
        </p:nvSpPr>
        <p:spPr/>
        <p:txBody>
          <a:bodyPr/>
          <a:lstStyle/>
          <a:p>
            <a:r>
              <a:rPr lang="en-US" dirty="0"/>
              <a:t>Part 3 Azure Virtual Machine Security</a:t>
            </a:r>
          </a:p>
        </p:txBody>
      </p:sp>
      <p:sp>
        <p:nvSpPr>
          <p:cNvPr id="3" name="Content Placeholder 2">
            <a:extLst>
              <a:ext uri="{FF2B5EF4-FFF2-40B4-BE49-F238E27FC236}">
                <a16:creationId xmlns:a16="http://schemas.microsoft.com/office/drawing/2014/main" id="{0BBD89CD-E4C4-45FD-B60F-E8FFC51EDA6D}"/>
              </a:ext>
            </a:extLst>
          </p:cNvPr>
          <p:cNvSpPr>
            <a:spLocks noGrp="1"/>
          </p:cNvSpPr>
          <p:nvPr>
            <p:ph idx="1"/>
          </p:nvPr>
        </p:nvSpPr>
        <p:spPr/>
        <p:txBody>
          <a:bodyPr/>
          <a:lstStyle/>
          <a:p>
            <a:r>
              <a:rPr lang="en-US" dirty="0"/>
              <a:t>In part 3 we establish a virtual machine</a:t>
            </a:r>
          </a:p>
          <a:p>
            <a:r>
              <a:rPr lang="en-US" dirty="0"/>
              <a:t>We then connect to the virtual machine via SSH</a:t>
            </a:r>
          </a:p>
          <a:p>
            <a:r>
              <a:rPr lang="en-US" dirty="0"/>
              <a:t>Finally, we configure an NSG for our virtual machine. </a:t>
            </a:r>
          </a:p>
        </p:txBody>
      </p:sp>
    </p:spTree>
    <p:extLst>
      <p:ext uri="{BB962C8B-B14F-4D97-AF65-F5344CB8AC3E}">
        <p14:creationId xmlns:p14="http://schemas.microsoft.com/office/powerpoint/2010/main" val="3000608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352608" y="768627"/>
            <a:ext cx="4705793" cy="236220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NETW211-VM-Your Initials </a:t>
            </a:r>
            <a:r>
              <a:rPr lang="en-US" sz="1600" dirty="0"/>
              <a:t>page, with information such as the resource group name, subscription, public IP address, etc.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133599" y="700624"/>
            <a:ext cx="2133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Launching a VM</a:t>
            </a:r>
          </a:p>
        </p:txBody>
      </p:sp>
      <p:pic>
        <p:nvPicPr>
          <p:cNvPr id="4" name="Picture 3">
            <a:extLst>
              <a:ext uri="{FF2B5EF4-FFF2-40B4-BE49-F238E27FC236}">
                <a16:creationId xmlns:a16="http://schemas.microsoft.com/office/drawing/2014/main" id="{04FEF1FF-1B8C-4D01-98A4-BA06377A5B29}"/>
              </a:ext>
            </a:extLst>
          </p:cNvPr>
          <p:cNvPicPr>
            <a:picLocks noChangeAspect="1"/>
          </p:cNvPicPr>
          <p:nvPr/>
        </p:nvPicPr>
        <p:blipFill>
          <a:blip r:embed="rId2"/>
          <a:stretch>
            <a:fillRect/>
          </a:stretch>
        </p:blipFill>
        <p:spPr>
          <a:xfrm>
            <a:off x="2362201" y="1943147"/>
            <a:ext cx="7706139" cy="3642729"/>
          </a:xfrm>
          <a:prstGeom prst="rect">
            <a:avLst/>
          </a:prstGeom>
        </p:spPr>
      </p:pic>
    </p:spTree>
    <p:extLst>
      <p:ext uri="{BB962C8B-B14F-4D97-AF65-F5344CB8AC3E}">
        <p14:creationId xmlns:p14="http://schemas.microsoft.com/office/powerpoint/2010/main" val="302717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6248400" y="685800"/>
            <a:ext cx="3733800" cy="12573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azureuser@NETW211-VM-Your Initials </a:t>
            </a:r>
            <a:r>
              <a:rPr lang="en-US" sz="1600" dirty="0"/>
              <a:t>window showing the IPv4 address of the VM in the Azure cloud.</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209800" y="457200"/>
            <a:ext cx="2133600" cy="1371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Connecting to the VM </a:t>
            </a:r>
          </a:p>
          <a:p>
            <a:pPr lvl="0"/>
            <a:r>
              <a:rPr lang="en-US" sz="2800" dirty="0">
                <a:solidFill>
                  <a:schemeClr val="dk1"/>
                </a:solidFill>
              </a:rPr>
              <a:t>via SSH</a:t>
            </a:r>
          </a:p>
        </p:txBody>
      </p:sp>
      <p:pic>
        <p:nvPicPr>
          <p:cNvPr id="4" name="Picture 3">
            <a:extLst>
              <a:ext uri="{FF2B5EF4-FFF2-40B4-BE49-F238E27FC236}">
                <a16:creationId xmlns:a16="http://schemas.microsoft.com/office/drawing/2014/main" id="{1E808CE6-B407-4675-A76B-B8D919F1409B}"/>
              </a:ext>
            </a:extLst>
          </p:cNvPr>
          <p:cNvPicPr>
            <a:picLocks noChangeAspect="1"/>
          </p:cNvPicPr>
          <p:nvPr/>
        </p:nvPicPr>
        <p:blipFill>
          <a:blip r:embed="rId2"/>
          <a:stretch>
            <a:fillRect/>
          </a:stretch>
        </p:blipFill>
        <p:spPr>
          <a:xfrm>
            <a:off x="2292626" y="2442544"/>
            <a:ext cx="7911548" cy="2751487"/>
          </a:xfrm>
          <a:prstGeom prst="rect">
            <a:avLst/>
          </a:prstGeom>
        </p:spPr>
      </p:pic>
    </p:spTree>
    <p:extLst>
      <p:ext uri="{BB962C8B-B14F-4D97-AF65-F5344CB8AC3E}">
        <p14:creationId xmlns:p14="http://schemas.microsoft.com/office/powerpoint/2010/main" val="432571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791200" y="914400"/>
            <a:ext cx="3733800" cy="914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Inbound port rules </a:t>
            </a:r>
            <a:r>
              <a:rPr lang="en-US" sz="1600" dirty="0"/>
              <a:t>section with the newly added </a:t>
            </a:r>
            <a:r>
              <a:rPr lang="en-US" sz="1600" i="1" dirty="0" err="1"/>
              <a:t>Allow_Ping</a:t>
            </a:r>
            <a:r>
              <a:rPr lang="en-US" sz="1600" i="1" dirty="0"/>
              <a:t> </a:t>
            </a:r>
            <a:r>
              <a:rPr lang="en-US" sz="1600" dirty="0"/>
              <a:t>rule.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057400" y="685800"/>
            <a:ext cx="2133600" cy="1371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Configuring an NSG </a:t>
            </a:r>
          </a:p>
        </p:txBody>
      </p:sp>
      <p:pic>
        <p:nvPicPr>
          <p:cNvPr id="4" name="Picture 3">
            <a:extLst>
              <a:ext uri="{FF2B5EF4-FFF2-40B4-BE49-F238E27FC236}">
                <a16:creationId xmlns:a16="http://schemas.microsoft.com/office/drawing/2014/main" id="{5350E9A6-D669-40A8-9CE4-66113E913B62}"/>
              </a:ext>
            </a:extLst>
          </p:cNvPr>
          <p:cNvPicPr>
            <a:picLocks noChangeAspect="1"/>
          </p:cNvPicPr>
          <p:nvPr/>
        </p:nvPicPr>
        <p:blipFill>
          <a:blip r:embed="rId2"/>
          <a:stretch>
            <a:fillRect/>
          </a:stretch>
        </p:blipFill>
        <p:spPr>
          <a:xfrm>
            <a:off x="1600200" y="2667001"/>
            <a:ext cx="8991600" cy="2859233"/>
          </a:xfrm>
          <a:prstGeom prst="rect">
            <a:avLst/>
          </a:prstGeom>
        </p:spPr>
      </p:pic>
    </p:spTree>
    <p:extLst>
      <p:ext uri="{BB962C8B-B14F-4D97-AF65-F5344CB8AC3E}">
        <p14:creationId xmlns:p14="http://schemas.microsoft.com/office/powerpoint/2010/main" val="3305002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867400" y="914400"/>
            <a:ext cx="3886200" cy="93096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successful ping result from your local computer to the VM in the Azure cloud.</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133600" y="609600"/>
            <a:ext cx="3124200" cy="1371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Configuring an NSG</a:t>
            </a:r>
          </a:p>
          <a:p>
            <a:pPr lvl="0"/>
            <a:r>
              <a:rPr lang="en-US" sz="2800" dirty="0">
                <a:solidFill>
                  <a:schemeClr val="dk1"/>
                </a:solidFill>
              </a:rPr>
              <a:t>cont’d </a:t>
            </a:r>
          </a:p>
        </p:txBody>
      </p:sp>
      <p:pic>
        <p:nvPicPr>
          <p:cNvPr id="4" name="Picture 3">
            <a:extLst>
              <a:ext uri="{FF2B5EF4-FFF2-40B4-BE49-F238E27FC236}">
                <a16:creationId xmlns:a16="http://schemas.microsoft.com/office/drawing/2014/main" id="{F03A6A4A-FEB5-465E-8B88-CDDCD18B9489}"/>
              </a:ext>
            </a:extLst>
          </p:cNvPr>
          <p:cNvPicPr>
            <a:picLocks noChangeAspect="1"/>
          </p:cNvPicPr>
          <p:nvPr/>
        </p:nvPicPr>
        <p:blipFill>
          <a:blip r:embed="rId2"/>
          <a:stretch>
            <a:fillRect/>
          </a:stretch>
        </p:blipFill>
        <p:spPr>
          <a:xfrm>
            <a:off x="2000250" y="2067871"/>
            <a:ext cx="8191500" cy="3875730"/>
          </a:xfrm>
          <a:prstGeom prst="rect">
            <a:avLst/>
          </a:prstGeom>
        </p:spPr>
      </p:pic>
    </p:spTree>
    <p:extLst>
      <p:ext uri="{BB962C8B-B14F-4D97-AF65-F5344CB8AC3E}">
        <p14:creationId xmlns:p14="http://schemas.microsoft.com/office/powerpoint/2010/main" val="3693416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5B7D-B7E3-40D0-952E-0C7ECACF4D04}"/>
              </a:ext>
            </a:extLst>
          </p:cNvPr>
          <p:cNvSpPr>
            <a:spLocks noGrp="1"/>
          </p:cNvSpPr>
          <p:nvPr>
            <p:ph type="title"/>
          </p:nvPr>
        </p:nvSpPr>
        <p:spPr/>
        <p:txBody>
          <a:bodyPr/>
          <a:lstStyle/>
          <a:p>
            <a:r>
              <a:rPr lang="en-US" dirty="0"/>
              <a:t>Part 4 Reviewing Cloud Storage</a:t>
            </a:r>
          </a:p>
        </p:txBody>
      </p:sp>
      <p:sp>
        <p:nvSpPr>
          <p:cNvPr id="3" name="Content Placeholder 2">
            <a:extLst>
              <a:ext uri="{FF2B5EF4-FFF2-40B4-BE49-F238E27FC236}">
                <a16:creationId xmlns:a16="http://schemas.microsoft.com/office/drawing/2014/main" id="{22230CB8-654B-4CC1-B0BC-D7104539B8B3}"/>
              </a:ext>
            </a:extLst>
          </p:cNvPr>
          <p:cNvSpPr>
            <a:spLocks noGrp="1"/>
          </p:cNvSpPr>
          <p:nvPr>
            <p:ph idx="1"/>
          </p:nvPr>
        </p:nvSpPr>
        <p:spPr/>
        <p:txBody>
          <a:bodyPr/>
          <a:lstStyle/>
          <a:p>
            <a:r>
              <a:rPr lang="en-US" dirty="0"/>
              <a:t>In part 4 we review cloud storage within the Azure platform</a:t>
            </a:r>
          </a:p>
          <a:p>
            <a:r>
              <a:rPr lang="en-US" dirty="0"/>
              <a:t>We upload a file and access the file via Azure cloud</a:t>
            </a:r>
          </a:p>
          <a:p>
            <a:r>
              <a:rPr lang="en-US" dirty="0"/>
              <a:t>We then create Blob snapshots</a:t>
            </a:r>
          </a:p>
          <a:p>
            <a:r>
              <a:rPr lang="en-US" dirty="0"/>
              <a:t>Next, we enable Blob versioning within our storage. </a:t>
            </a:r>
          </a:p>
        </p:txBody>
      </p:sp>
    </p:spTree>
    <p:extLst>
      <p:ext uri="{BB962C8B-B14F-4D97-AF65-F5344CB8AC3E}">
        <p14:creationId xmlns:p14="http://schemas.microsoft.com/office/powerpoint/2010/main" val="190261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189989" y="404769"/>
            <a:ext cx="4686300" cy="1371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browser window with the image uploaded from your local computer and the URL on top of the window.</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1913283" y="228600"/>
            <a:ext cx="3048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Uploading and Accessing a File</a:t>
            </a:r>
          </a:p>
        </p:txBody>
      </p:sp>
      <p:pic>
        <p:nvPicPr>
          <p:cNvPr id="4" name="Picture 3">
            <a:extLst>
              <a:ext uri="{FF2B5EF4-FFF2-40B4-BE49-F238E27FC236}">
                <a16:creationId xmlns:a16="http://schemas.microsoft.com/office/drawing/2014/main" id="{E73A3A75-F622-4B36-966C-EB1870CC0003}"/>
              </a:ext>
            </a:extLst>
          </p:cNvPr>
          <p:cNvPicPr>
            <a:picLocks noChangeAspect="1"/>
          </p:cNvPicPr>
          <p:nvPr/>
        </p:nvPicPr>
        <p:blipFill>
          <a:blip r:embed="rId2"/>
          <a:stretch>
            <a:fillRect/>
          </a:stretch>
        </p:blipFill>
        <p:spPr>
          <a:xfrm>
            <a:off x="1943100" y="1898306"/>
            <a:ext cx="8305800" cy="4731094"/>
          </a:xfrm>
          <a:prstGeom prst="rect">
            <a:avLst/>
          </a:prstGeom>
        </p:spPr>
      </p:pic>
    </p:spTree>
    <p:extLst>
      <p:ext uri="{BB962C8B-B14F-4D97-AF65-F5344CB8AC3E}">
        <p14:creationId xmlns:p14="http://schemas.microsoft.com/office/powerpoint/2010/main" val="408885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DC00-C053-4D23-A6D3-833AFBD5EA12}"/>
              </a:ext>
            </a:extLst>
          </p:cNvPr>
          <p:cNvSpPr>
            <a:spLocks noGrp="1"/>
          </p:cNvSpPr>
          <p:nvPr>
            <p:ph type="title"/>
          </p:nvPr>
        </p:nvSpPr>
        <p:spPr/>
        <p:txBody>
          <a:bodyPr/>
          <a:lstStyle/>
          <a:p>
            <a:r>
              <a:rPr lang="en-US" dirty="0"/>
              <a:t>Part 1 Establishing a Virtual Machine</a:t>
            </a:r>
          </a:p>
        </p:txBody>
      </p:sp>
      <p:sp>
        <p:nvSpPr>
          <p:cNvPr id="3" name="Content Placeholder 2">
            <a:extLst>
              <a:ext uri="{FF2B5EF4-FFF2-40B4-BE49-F238E27FC236}">
                <a16:creationId xmlns:a16="http://schemas.microsoft.com/office/drawing/2014/main" id="{D92FED54-3292-46A5-B71F-EEC7A3019852}"/>
              </a:ext>
            </a:extLst>
          </p:cNvPr>
          <p:cNvSpPr>
            <a:spLocks noGrp="1"/>
          </p:cNvSpPr>
          <p:nvPr>
            <p:ph idx="1"/>
          </p:nvPr>
        </p:nvSpPr>
        <p:spPr/>
        <p:txBody>
          <a:bodyPr/>
          <a:lstStyle/>
          <a:p>
            <a:r>
              <a:rPr lang="en-US" dirty="0"/>
              <a:t>In the first part of our project, we deploy a virtual machine using the Azure platform. </a:t>
            </a:r>
          </a:p>
          <a:p>
            <a:r>
              <a:rPr lang="en-US" dirty="0"/>
              <a:t>We then connect to our virtual machine.</a:t>
            </a:r>
          </a:p>
          <a:p>
            <a:r>
              <a:rPr lang="en-US" dirty="0"/>
              <a:t>After finishing we learn the proper way to delete a virtual machine to avoid wasting resources. </a:t>
            </a:r>
          </a:p>
        </p:txBody>
      </p:sp>
    </p:spTree>
    <p:extLst>
      <p:ext uri="{BB962C8B-B14F-4D97-AF65-F5344CB8AC3E}">
        <p14:creationId xmlns:p14="http://schemas.microsoft.com/office/powerpoint/2010/main" val="1174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EC6425-D2AA-4ED7-8955-375BF90E2444}"/>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Question</a:t>
            </a:r>
            <a:endParaRPr lang="en-US" sz="2800"/>
          </a:p>
        </p:txBody>
      </p:sp>
      <p:pic>
        <p:nvPicPr>
          <p:cNvPr id="10" name="Graphic 9" descr="Database">
            <a:extLst>
              <a:ext uri="{FF2B5EF4-FFF2-40B4-BE49-F238E27FC236}">
                <a16:creationId xmlns:a16="http://schemas.microsoft.com/office/drawing/2014/main" id="{4E69C185-C028-0D06-B865-30F8BDCB0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545" y="640080"/>
            <a:ext cx="5577840" cy="5577840"/>
          </a:xfrm>
          <a:prstGeom prst="rect">
            <a:avLst/>
          </a:prstGeom>
        </p:spPr>
      </p:pic>
      <p:sp>
        <p:nvSpPr>
          <p:cNvPr id="6" name="Text Placeholder 6">
            <a:extLst>
              <a:ext uri="{FF2B5EF4-FFF2-40B4-BE49-F238E27FC236}">
                <a16:creationId xmlns:a16="http://schemas.microsoft.com/office/drawing/2014/main" id="{3C22B73B-8888-45A2-85B6-7AB09F8DE173}"/>
              </a:ext>
            </a:extLst>
          </p:cNvPr>
          <p:cNvSpPr txBox="1">
            <a:spLocks/>
          </p:cNvSpPr>
          <p:nvPr/>
        </p:nvSpPr>
        <p:spPr>
          <a:xfrm>
            <a:off x="8315325" y="2171699"/>
            <a:ext cx="3209137" cy="4046221"/>
          </a:xfrm>
          <a:prstGeom prst="rect">
            <a:avLst/>
          </a:prstGeom>
        </p:spPr>
        <p:txBody>
          <a:bodyPr vert="horz" lIns="91440" tIns="45720" rIns="91440" bIns="45720" rtlCol="0">
            <a:normAutofit fontScale="55000" lnSpcReduction="20000"/>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384048" indent="-384048">
              <a:lnSpc>
                <a:spcPct val="94000"/>
              </a:lnSpc>
              <a:spcAft>
                <a:spcPts val="200"/>
              </a:spcAft>
              <a:buFont typeface="Franklin Gothic Book" panose="020B0503020102020204" pitchFamily="34" charset="0"/>
            </a:pPr>
            <a:r>
              <a:rPr lang="en-US" dirty="0">
                <a:solidFill>
                  <a:schemeClr val="tx2"/>
                </a:solidFill>
              </a:rPr>
              <a:t>What does the access tier setting do? What are the Azure blob storage access tiers? </a:t>
            </a: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r>
              <a:rPr lang="en-US" dirty="0">
                <a:solidFill>
                  <a:schemeClr val="tx2"/>
                </a:solidFill>
              </a:rPr>
              <a:t>When your data is stored in an online access tier (either Hot or Cool), users can access it immediately. The Hot tier is the best choice for data that is in active use, while the Cool tier is ideal for data that is accessed less frequently, but that still must be available for reading and writing.</a:t>
            </a:r>
            <a:br>
              <a:rPr lang="en-US" dirty="0">
                <a:solidFill>
                  <a:schemeClr val="tx2"/>
                </a:solidFill>
              </a:rPr>
            </a:br>
            <a:endParaRPr lang="en-US" dirty="0">
              <a:solidFill>
                <a:schemeClr val="tx2"/>
              </a:solidFill>
            </a:endParaRPr>
          </a:p>
          <a:p>
            <a:pPr marL="384048" indent="-384048">
              <a:lnSpc>
                <a:spcPct val="94000"/>
              </a:lnSpc>
              <a:spcAft>
                <a:spcPts val="200"/>
              </a:spcAft>
              <a:buFont typeface="Franklin Gothic Book" panose="020B0503020102020204" pitchFamily="34" charset="0"/>
              <a:buChar char="•"/>
            </a:pPr>
            <a:r>
              <a:rPr lang="en-US" b="1" dirty="0">
                <a:solidFill>
                  <a:schemeClr val="tx2"/>
                </a:solidFill>
              </a:rPr>
              <a:t> Hot tier</a:t>
            </a:r>
            <a:r>
              <a:rPr lang="en-US" dirty="0">
                <a:solidFill>
                  <a:schemeClr val="tx2"/>
                </a:solidFill>
              </a:rPr>
              <a:t> - An online tier optimized for storing data that is accessed or modified frequently. The Hot tier has the highest storage costs, but the lowest access costs.</a:t>
            </a:r>
            <a:br>
              <a:rPr lang="en-US" dirty="0">
                <a:solidFill>
                  <a:schemeClr val="tx2"/>
                </a:solidFill>
              </a:rPr>
            </a:br>
            <a:endParaRPr lang="en-US" dirty="0">
              <a:solidFill>
                <a:schemeClr val="tx2"/>
              </a:solidFill>
            </a:endParaRPr>
          </a:p>
          <a:p>
            <a:pPr marL="384048" indent="-384048">
              <a:lnSpc>
                <a:spcPct val="94000"/>
              </a:lnSpc>
              <a:spcAft>
                <a:spcPts val="200"/>
              </a:spcAft>
              <a:buFont typeface="Franklin Gothic Book" panose="020B0503020102020204" pitchFamily="34" charset="0"/>
              <a:buChar char="•"/>
            </a:pPr>
            <a:r>
              <a:rPr lang="en-US" b="1" dirty="0">
                <a:solidFill>
                  <a:schemeClr val="tx2"/>
                </a:solidFill>
              </a:rPr>
              <a:t> Cool tier</a:t>
            </a:r>
            <a:r>
              <a:rPr lang="en-US" dirty="0">
                <a:solidFill>
                  <a:schemeClr val="tx2"/>
                </a:solidFill>
              </a:rPr>
              <a:t> - An online tier optimized for storing data that is infrequently accessed or modified. Data in the Cool tier should be stored for a minimum of 30 days. The Cool tier has lower storage costs and higher access costs compared to the Hot tier.</a:t>
            </a:r>
            <a:br>
              <a:rPr lang="en-US" dirty="0">
                <a:solidFill>
                  <a:schemeClr val="tx2"/>
                </a:solidFill>
              </a:rPr>
            </a:br>
            <a:endParaRPr lang="en-US" dirty="0">
              <a:solidFill>
                <a:schemeClr val="tx2"/>
              </a:solidFill>
            </a:endParaRPr>
          </a:p>
          <a:p>
            <a:pPr marL="384048" indent="-384048">
              <a:lnSpc>
                <a:spcPct val="94000"/>
              </a:lnSpc>
              <a:spcAft>
                <a:spcPts val="200"/>
              </a:spcAft>
              <a:buFont typeface="Franklin Gothic Book" panose="020B0503020102020204" pitchFamily="34" charset="0"/>
              <a:buChar char="•"/>
            </a:pPr>
            <a:r>
              <a:rPr lang="en-US" b="1" dirty="0">
                <a:solidFill>
                  <a:schemeClr val="tx2"/>
                </a:solidFill>
              </a:rPr>
              <a:t> Archive tier</a:t>
            </a:r>
            <a:r>
              <a:rPr lang="en-US" dirty="0">
                <a:solidFill>
                  <a:schemeClr val="tx2"/>
                </a:solidFill>
              </a:rPr>
              <a:t> - An offline tier optimized for storing data that is rarely accessed, and that has flexible latency requirements, on the order of hours. Data in the Archive tier should be stored for a minimum of 180 days.</a:t>
            </a: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endParaRPr lang="en-US" dirty="0">
              <a:solidFill>
                <a:schemeClr val="tx2"/>
              </a:solidFill>
            </a:endParaRPr>
          </a:p>
          <a:p>
            <a:pPr marL="384048" indent="-384048">
              <a:lnSpc>
                <a:spcPct val="94000"/>
              </a:lnSpc>
              <a:spcAft>
                <a:spcPts val="200"/>
              </a:spcAft>
              <a:buFont typeface="Franklin Gothic Book" panose="020B0503020102020204" pitchFamily="34" charset="0"/>
            </a:pPr>
            <a:r>
              <a:rPr lang="en-US" dirty="0">
                <a:solidFill>
                  <a:schemeClr val="tx2"/>
                </a:solidFill>
              </a:rPr>
              <a:t>References:</a:t>
            </a:r>
          </a:p>
          <a:p>
            <a:pPr marL="384048" indent="-384048">
              <a:lnSpc>
                <a:spcPct val="94000"/>
              </a:lnSpc>
              <a:spcAft>
                <a:spcPts val="200"/>
              </a:spcAft>
              <a:buFont typeface="Franklin Gothic Book" panose="020B0503020102020204" pitchFamily="34" charset="0"/>
            </a:pPr>
            <a:r>
              <a:rPr lang="en-US" dirty="0">
                <a:solidFill>
                  <a:schemeClr val="tx2"/>
                </a:solidFill>
              </a:rPr>
              <a:t>1. </a:t>
            </a:r>
            <a:r>
              <a:rPr lang="en-US" dirty="0">
                <a:solidFill>
                  <a:schemeClr val="tx2"/>
                </a:solidFill>
                <a:hlinkClick r:id="rId4"/>
              </a:rPr>
              <a:t>https://docs.microsoft.com/en-us/azure/storage/blobs/access-tiers-overview</a:t>
            </a:r>
            <a:r>
              <a:rPr lang="en-US" dirty="0">
                <a:solidFill>
                  <a:schemeClr val="tx2"/>
                </a:solidFill>
              </a:rPr>
              <a:t> </a:t>
            </a:r>
          </a:p>
          <a:p>
            <a:pPr marL="384048" indent="-384048">
              <a:lnSpc>
                <a:spcPct val="94000"/>
              </a:lnSpc>
              <a:spcAft>
                <a:spcPts val="200"/>
              </a:spcAft>
              <a:buFont typeface="Franklin Gothic Book" panose="020B0503020102020204" pitchFamily="34" charset="0"/>
            </a:pPr>
            <a:endParaRPr lang="en-US" sz="600" dirty="0">
              <a:solidFill>
                <a:schemeClr val="tx2"/>
              </a:solidFill>
            </a:endParaRPr>
          </a:p>
          <a:p>
            <a:pPr marL="384048" indent="-384048">
              <a:lnSpc>
                <a:spcPct val="94000"/>
              </a:lnSpc>
              <a:spcAft>
                <a:spcPts val="200"/>
              </a:spcAft>
              <a:buFont typeface="Franklin Gothic Book" panose="020B0503020102020204" pitchFamily="34" charset="0"/>
            </a:pPr>
            <a:endParaRPr lang="en-US" sz="600" dirty="0">
              <a:solidFill>
                <a:schemeClr val="tx2"/>
              </a:solidFill>
            </a:endParaRPr>
          </a:p>
          <a:p>
            <a:pPr marL="384048" indent="-384048">
              <a:lnSpc>
                <a:spcPct val="94000"/>
              </a:lnSpc>
              <a:spcAft>
                <a:spcPts val="200"/>
              </a:spcAft>
              <a:buFont typeface="Franklin Gothic Book" panose="020B0503020102020204" pitchFamily="34" charset="0"/>
            </a:pPr>
            <a:endParaRPr lang="en-US" sz="600" dirty="0">
              <a:solidFill>
                <a:schemeClr val="tx2"/>
              </a:solidFill>
            </a:endParaRPr>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7610584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2686E7-CA04-41B5-BBF3-B9C338C6B744}"/>
              </a:ext>
            </a:extLst>
          </p:cNvPr>
          <p:cNvPicPr>
            <a:picLocks noGrp="1" noChangeAspect="1"/>
          </p:cNvPicPr>
          <p:nvPr>
            <p:ph idx="1"/>
          </p:nvPr>
        </p:nvPicPr>
        <p:blipFill>
          <a:blip r:embed="rId2"/>
          <a:stretch>
            <a:fillRect/>
          </a:stretch>
        </p:blipFill>
        <p:spPr>
          <a:xfrm>
            <a:off x="4495800" y="2182329"/>
            <a:ext cx="5410200" cy="2523507"/>
          </a:xfrm>
        </p:spPr>
      </p:pic>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2324100" y="2362200"/>
            <a:ext cx="1790700" cy="2286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browser window with the “</a:t>
            </a:r>
            <a:r>
              <a:rPr lang="en-US" sz="1600" i="1" dirty="0"/>
              <a:t>This is the original version. –Your Initials</a:t>
            </a:r>
            <a:r>
              <a:rPr lang="en-US" sz="1600" dirty="0"/>
              <a:t>” message and the URL on top of the window</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133600" y="990600"/>
            <a:ext cx="2209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Creating Blob Snapshots</a:t>
            </a:r>
          </a:p>
        </p:txBody>
      </p:sp>
    </p:spTree>
    <p:extLst>
      <p:ext uri="{BB962C8B-B14F-4D97-AF65-F5344CB8AC3E}">
        <p14:creationId xmlns:p14="http://schemas.microsoft.com/office/powerpoint/2010/main" val="3792505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2324100" y="2362200"/>
            <a:ext cx="1866900" cy="2286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browser window with the “</a:t>
            </a:r>
            <a:r>
              <a:rPr lang="en-US" sz="1600" i="1" dirty="0"/>
              <a:t>This is the first revised version. –Your Initials</a:t>
            </a:r>
            <a:r>
              <a:rPr lang="en-US" sz="1600" dirty="0"/>
              <a:t>” message and the URL on top of the window.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133600" y="990600"/>
            <a:ext cx="2209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Enabling Blob Versioning</a:t>
            </a:r>
          </a:p>
        </p:txBody>
      </p:sp>
      <p:pic>
        <p:nvPicPr>
          <p:cNvPr id="4" name="Picture 3">
            <a:extLst>
              <a:ext uri="{FF2B5EF4-FFF2-40B4-BE49-F238E27FC236}">
                <a16:creationId xmlns:a16="http://schemas.microsoft.com/office/drawing/2014/main" id="{DE1072CC-684D-4DDB-ABF7-84363755168C}"/>
              </a:ext>
            </a:extLst>
          </p:cNvPr>
          <p:cNvPicPr>
            <a:picLocks noChangeAspect="1"/>
          </p:cNvPicPr>
          <p:nvPr/>
        </p:nvPicPr>
        <p:blipFill>
          <a:blip r:embed="rId2"/>
          <a:stretch>
            <a:fillRect/>
          </a:stretch>
        </p:blipFill>
        <p:spPr>
          <a:xfrm>
            <a:off x="4648200" y="2209800"/>
            <a:ext cx="5562600" cy="2809394"/>
          </a:xfrm>
          <a:prstGeom prst="rect">
            <a:avLst/>
          </a:prstGeom>
        </p:spPr>
      </p:pic>
    </p:spTree>
    <p:extLst>
      <p:ext uri="{BB962C8B-B14F-4D97-AF65-F5344CB8AC3E}">
        <p14:creationId xmlns:p14="http://schemas.microsoft.com/office/powerpoint/2010/main" val="183996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7352-A062-46BA-9229-F97C3614D06B}"/>
              </a:ext>
            </a:extLst>
          </p:cNvPr>
          <p:cNvSpPr>
            <a:spLocks noGrp="1"/>
          </p:cNvSpPr>
          <p:nvPr>
            <p:ph type="title"/>
          </p:nvPr>
        </p:nvSpPr>
        <p:spPr/>
        <p:txBody>
          <a:bodyPr/>
          <a:lstStyle/>
          <a:p>
            <a:r>
              <a:rPr lang="en-US" dirty="0"/>
              <a:t>Part 5 Cloud Monitoring</a:t>
            </a:r>
          </a:p>
        </p:txBody>
      </p:sp>
      <p:sp>
        <p:nvSpPr>
          <p:cNvPr id="3" name="Content Placeholder 2">
            <a:extLst>
              <a:ext uri="{FF2B5EF4-FFF2-40B4-BE49-F238E27FC236}">
                <a16:creationId xmlns:a16="http://schemas.microsoft.com/office/drawing/2014/main" id="{9386EF69-677A-4C4A-AE75-F316BCEDE254}"/>
              </a:ext>
            </a:extLst>
          </p:cNvPr>
          <p:cNvSpPr>
            <a:spLocks noGrp="1"/>
          </p:cNvSpPr>
          <p:nvPr>
            <p:ph idx="1"/>
          </p:nvPr>
        </p:nvSpPr>
        <p:spPr/>
        <p:txBody>
          <a:bodyPr/>
          <a:lstStyle/>
          <a:p>
            <a:r>
              <a:rPr lang="en-US" dirty="0"/>
              <a:t>In part 5 we review cloud monitoring</a:t>
            </a:r>
          </a:p>
          <a:p>
            <a:r>
              <a:rPr lang="en-US" dirty="0"/>
              <a:t>We look at setting up an Action group and notifications</a:t>
            </a:r>
          </a:p>
          <a:p>
            <a:r>
              <a:rPr lang="en-US" dirty="0"/>
              <a:t>Next, we review setting up alert rules</a:t>
            </a:r>
          </a:p>
          <a:p>
            <a:r>
              <a:rPr lang="en-US" dirty="0"/>
              <a:t>Finally, we test the alerts utilizing our own emails. </a:t>
            </a:r>
          </a:p>
        </p:txBody>
      </p:sp>
    </p:spTree>
    <p:extLst>
      <p:ext uri="{BB962C8B-B14F-4D97-AF65-F5344CB8AC3E}">
        <p14:creationId xmlns:p14="http://schemas.microsoft.com/office/powerpoint/2010/main" val="2500196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7696200" y="685800"/>
            <a:ext cx="1943100" cy="1600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“VM-Status-Change” action group on the </a:t>
            </a:r>
            <a:r>
              <a:rPr lang="en-US" sz="1600" i="1" dirty="0"/>
              <a:t>Manage actions </a:t>
            </a:r>
            <a:r>
              <a:rPr lang="en-US" sz="1600" dirty="0"/>
              <a:t>page. </a:t>
            </a:r>
            <a:endParaRPr lang="en-US" sz="1600" u="sng" dirty="0"/>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552700" y="609600"/>
            <a:ext cx="2164709" cy="1752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Setting up an Action Group and Notifications</a:t>
            </a:r>
          </a:p>
        </p:txBody>
      </p:sp>
      <p:pic>
        <p:nvPicPr>
          <p:cNvPr id="4" name="Picture 3">
            <a:extLst>
              <a:ext uri="{FF2B5EF4-FFF2-40B4-BE49-F238E27FC236}">
                <a16:creationId xmlns:a16="http://schemas.microsoft.com/office/drawing/2014/main" id="{9B75FF0E-EB2A-4AD4-B68C-F6F253895688}"/>
              </a:ext>
            </a:extLst>
          </p:cNvPr>
          <p:cNvPicPr>
            <a:picLocks noChangeAspect="1"/>
          </p:cNvPicPr>
          <p:nvPr/>
        </p:nvPicPr>
        <p:blipFill>
          <a:blip r:embed="rId2"/>
          <a:stretch>
            <a:fillRect/>
          </a:stretch>
        </p:blipFill>
        <p:spPr>
          <a:xfrm>
            <a:off x="2649220" y="2743200"/>
            <a:ext cx="7010400" cy="2510134"/>
          </a:xfrm>
          <a:prstGeom prst="rect">
            <a:avLst/>
          </a:prstGeom>
        </p:spPr>
      </p:pic>
    </p:spTree>
    <p:extLst>
      <p:ext uri="{BB962C8B-B14F-4D97-AF65-F5344CB8AC3E}">
        <p14:creationId xmlns:p14="http://schemas.microsoft.com/office/powerpoint/2010/main" val="295327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7914728" y="838200"/>
            <a:ext cx="2057400" cy="1600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Alert rules</a:t>
            </a:r>
            <a:r>
              <a:rPr lang="en-US" sz="1600" dirty="0"/>
              <a:t> window showing the </a:t>
            </a:r>
            <a:r>
              <a:rPr lang="en-US" sz="1600" i="1" dirty="0"/>
              <a:t>VM-Deallocate</a:t>
            </a:r>
            <a:r>
              <a:rPr lang="en-US" sz="1600" dirty="0"/>
              <a:t> and </a:t>
            </a:r>
            <a:r>
              <a:rPr lang="en-US" sz="1600" i="1" dirty="0"/>
              <a:t>VM-Restart</a:t>
            </a:r>
            <a:r>
              <a:rPr lang="en-US" sz="1600" dirty="0"/>
              <a:t> rules.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362200" y="609600"/>
            <a:ext cx="1771650" cy="1447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defRPr/>
            </a:pPr>
            <a:r>
              <a:rPr lang="en-US" sz="2800" dirty="0"/>
              <a:t>Setting up Alert Rules</a:t>
            </a:r>
          </a:p>
        </p:txBody>
      </p:sp>
      <p:pic>
        <p:nvPicPr>
          <p:cNvPr id="4" name="Picture 3">
            <a:extLst>
              <a:ext uri="{FF2B5EF4-FFF2-40B4-BE49-F238E27FC236}">
                <a16:creationId xmlns:a16="http://schemas.microsoft.com/office/drawing/2014/main" id="{5B8A64AE-F3DD-4356-8172-A0FF89F185DA}"/>
              </a:ext>
            </a:extLst>
          </p:cNvPr>
          <p:cNvPicPr>
            <a:picLocks noChangeAspect="1"/>
          </p:cNvPicPr>
          <p:nvPr/>
        </p:nvPicPr>
        <p:blipFill>
          <a:blip r:embed="rId2"/>
          <a:stretch>
            <a:fillRect/>
          </a:stretch>
        </p:blipFill>
        <p:spPr>
          <a:xfrm>
            <a:off x="2286000" y="2362200"/>
            <a:ext cx="7620000" cy="2970614"/>
          </a:xfrm>
          <a:prstGeom prst="rect">
            <a:avLst/>
          </a:prstGeom>
        </p:spPr>
      </p:pic>
    </p:spTree>
    <p:extLst>
      <p:ext uri="{BB962C8B-B14F-4D97-AF65-F5344CB8AC3E}">
        <p14:creationId xmlns:p14="http://schemas.microsoft.com/office/powerpoint/2010/main" val="353469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6096000" y="533401"/>
            <a:ext cx="2881187" cy="1371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‘VM-Restart’ was activated </a:t>
            </a:r>
            <a:r>
              <a:rPr lang="en-US" sz="1600" dirty="0"/>
              <a:t>email message with the date and time of the alert.</a:t>
            </a:r>
            <a:endParaRPr lang="en-US" sz="1600" u="sng" dirty="0"/>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3552825" y="399177"/>
            <a:ext cx="2133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defRPr/>
            </a:pPr>
            <a:r>
              <a:rPr lang="en-US" sz="2800" dirty="0"/>
              <a:t>Testing Alerts</a:t>
            </a:r>
          </a:p>
        </p:txBody>
      </p:sp>
      <p:pic>
        <p:nvPicPr>
          <p:cNvPr id="4" name="Picture 3">
            <a:extLst>
              <a:ext uri="{FF2B5EF4-FFF2-40B4-BE49-F238E27FC236}">
                <a16:creationId xmlns:a16="http://schemas.microsoft.com/office/drawing/2014/main" id="{DCCC656E-9B87-4D6C-B150-C727F8DC3EC3}"/>
              </a:ext>
            </a:extLst>
          </p:cNvPr>
          <p:cNvPicPr>
            <a:picLocks noChangeAspect="1"/>
          </p:cNvPicPr>
          <p:nvPr/>
        </p:nvPicPr>
        <p:blipFill>
          <a:blip r:embed="rId2"/>
          <a:stretch>
            <a:fillRect/>
          </a:stretch>
        </p:blipFill>
        <p:spPr>
          <a:xfrm>
            <a:off x="3552825" y="1905001"/>
            <a:ext cx="5086350" cy="4750459"/>
          </a:xfrm>
          <a:prstGeom prst="rect">
            <a:avLst/>
          </a:prstGeom>
        </p:spPr>
      </p:pic>
    </p:spTree>
    <p:extLst>
      <p:ext uri="{BB962C8B-B14F-4D97-AF65-F5344CB8AC3E}">
        <p14:creationId xmlns:p14="http://schemas.microsoft.com/office/powerpoint/2010/main" val="4051670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6202692" y="735085"/>
            <a:ext cx="3742722" cy="89202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‘VM-Deallocate’ was activated </a:t>
            </a:r>
            <a:r>
              <a:rPr lang="en-US" sz="1600" dirty="0"/>
              <a:t>email message with the date and time of the alert.</a:t>
            </a:r>
            <a:endParaRPr lang="en-US" sz="1600" u="sng" dirty="0"/>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246586" y="609600"/>
            <a:ext cx="2133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defRPr/>
            </a:pPr>
            <a:r>
              <a:rPr lang="en-US" sz="2800" dirty="0"/>
              <a:t>Testing Alerts cont’d</a:t>
            </a:r>
          </a:p>
        </p:txBody>
      </p:sp>
      <p:pic>
        <p:nvPicPr>
          <p:cNvPr id="4" name="Picture 3">
            <a:extLst>
              <a:ext uri="{FF2B5EF4-FFF2-40B4-BE49-F238E27FC236}">
                <a16:creationId xmlns:a16="http://schemas.microsoft.com/office/drawing/2014/main" id="{39D8F53B-CF52-4776-BF68-0DE018BF9945}"/>
              </a:ext>
            </a:extLst>
          </p:cNvPr>
          <p:cNvPicPr>
            <a:picLocks noChangeAspect="1"/>
          </p:cNvPicPr>
          <p:nvPr/>
        </p:nvPicPr>
        <p:blipFill>
          <a:blip r:embed="rId2"/>
          <a:stretch>
            <a:fillRect/>
          </a:stretch>
        </p:blipFill>
        <p:spPr>
          <a:xfrm>
            <a:off x="4038601" y="2166780"/>
            <a:ext cx="4556759" cy="4505642"/>
          </a:xfrm>
          <a:prstGeom prst="rect">
            <a:avLst/>
          </a:prstGeom>
        </p:spPr>
      </p:pic>
    </p:spTree>
    <p:extLst>
      <p:ext uri="{BB962C8B-B14F-4D97-AF65-F5344CB8AC3E}">
        <p14:creationId xmlns:p14="http://schemas.microsoft.com/office/powerpoint/2010/main" val="3348030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816C-94BD-4464-AA56-C3FE9DA75E99}"/>
              </a:ext>
            </a:extLst>
          </p:cNvPr>
          <p:cNvSpPr>
            <a:spLocks noGrp="1"/>
          </p:cNvSpPr>
          <p:nvPr>
            <p:ph type="title"/>
          </p:nvPr>
        </p:nvSpPr>
        <p:spPr/>
        <p:txBody>
          <a:bodyPr/>
          <a:lstStyle/>
          <a:p>
            <a:r>
              <a:rPr lang="en-US" dirty="0"/>
              <a:t>Course Challenges</a:t>
            </a:r>
          </a:p>
        </p:txBody>
      </p:sp>
      <p:sp>
        <p:nvSpPr>
          <p:cNvPr id="3" name="Content Placeholder 2">
            <a:extLst>
              <a:ext uri="{FF2B5EF4-FFF2-40B4-BE49-F238E27FC236}">
                <a16:creationId xmlns:a16="http://schemas.microsoft.com/office/drawing/2014/main" id="{2D3476CD-21B0-4FD9-8ECE-6B46E57CFA88}"/>
              </a:ext>
            </a:extLst>
          </p:cNvPr>
          <p:cNvSpPr>
            <a:spLocks noGrp="1"/>
          </p:cNvSpPr>
          <p:nvPr>
            <p:ph idx="1"/>
          </p:nvPr>
        </p:nvSpPr>
        <p:spPr/>
        <p:txBody>
          <a:bodyPr/>
          <a:lstStyle/>
          <a:p>
            <a:r>
              <a:rPr lang="en-US" dirty="0"/>
              <a:t>In this course the main challenges appeared towards the beginning</a:t>
            </a:r>
          </a:p>
          <a:p>
            <a:r>
              <a:rPr lang="en-US" dirty="0"/>
              <a:t>Since most of the course is foundational and is consistently building upon itself making sure to fully understand the azure platform and how to properly setup a virtual machine and resource group was the main challenge</a:t>
            </a:r>
          </a:p>
          <a:p>
            <a:r>
              <a:rPr lang="en-US" dirty="0"/>
              <a:t>Compounding the issue of changing regions to ensure the virtual machine size we needed was available was also a continuous challenge</a:t>
            </a:r>
          </a:p>
        </p:txBody>
      </p:sp>
    </p:spTree>
    <p:extLst>
      <p:ext uri="{BB962C8B-B14F-4D97-AF65-F5344CB8AC3E}">
        <p14:creationId xmlns:p14="http://schemas.microsoft.com/office/powerpoint/2010/main" val="262955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9CFB-4481-4B18-8F30-62742923B5D0}"/>
              </a:ext>
            </a:extLst>
          </p:cNvPr>
          <p:cNvSpPr>
            <a:spLocks noGrp="1"/>
          </p:cNvSpPr>
          <p:nvPr>
            <p:ph type="title"/>
          </p:nvPr>
        </p:nvSpPr>
        <p:spPr/>
        <p:txBody>
          <a:bodyPr/>
          <a:lstStyle/>
          <a:p>
            <a:r>
              <a:rPr lang="en-US" dirty="0"/>
              <a:t>Career Skills Obtained</a:t>
            </a:r>
          </a:p>
        </p:txBody>
      </p:sp>
      <p:sp>
        <p:nvSpPr>
          <p:cNvPr id="3" name="Content Placeholder 2">
            <a:extLst>
              <a:ext uri="{FF2B5EF4-FFF2-40B4-BE49-F238E27FC236}">
                <a16:creationId xmlns:a16="http://schemas.microsoft.com/office/drawing/2014/main" id="{3C63216E-6A17-45A4-B253-7F69AB3FB17C}"/>
              </a:ext>
            </a:extLst>
          </p:cNvPr>
          <p:cNvSpPr>
            <a:spLocks noGrp="1"/>
          </p:cNvSpPr>
          <p:nvPr>
            <p:ph idx="1"/>
          </p:nvPr>
        </p:nvSpPr>
        <p:spPr/>
        <p:txBody>
          <a:bodyPr/>
          <a:lstStyle/>
          <a:p>
            <a:r>
              <a:rPr lang="en-US" dirty="0"/>
              <a:t>Fundamental understanding of the Azure platform</a:t>
            </a:r>
          </a:p>
          <a:p>
            <a:r>
              <a:rPr lang="en-US" dirty="0"/>
              <a:t>Creating virtual machines, </a:t>
            </a:r>
            <a:r>
              <a:rPr lang="en-US" dirty="0" err="1"/>
              <a:t>Vnets</a:t>
            </a:r>
            <a:r>
              <a:rPr lang="en-US" dirty="0"/>
              <a:t> and Subnets</a:t>
            </a:r>
          </a:p>
          <a:p>
            <a:r>
              <a:rPr lang="en-US" dirty="0"/>
              <a:t>Improving understanding of Cloud Security</a:t>
            </a:r>
          </a:p>
          <a:p>
            <a:r>
              <a:rPr lang="en-US" dirty="0"/>
              <a:t>Developing cloud storage understanding</a:t>
            </a:r>
          </a:p>
          <a:p>
            <a:r>
              <a:rPr lang="en-US" dirty="0"/>
              <a:t>Establishing cloud monitoring skills utilizing built in features of Azure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2810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943600" y="501016"/>
            <a:ext cx="3505200" cy="14287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NETW211VM</a:t>
            </a:r>
            <a:r>
              <a:rPr lang="en-US" sz="1600" dirty="0"/>
              <a:t> page with information such as the resource group name, subscription, public IP address, etc.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3048001" y="320537"/>
            <a:ext cx="2514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latin typeface="+mn-lt"/>
                <a:ea typeface="+mn-ea"/>
                <a:cs typeface="+mn-cs"/>
              </a:rPr>
              <a:t>Deploying a VM in Azure</a:t>
            </a:r>
          </a:p>
        </p:txBody>
      </p:sp>
      <p:pic>
        <p:nvPicPr>
          <p:cNvPr id="4" name="Picture 3">
            <a:extLst>
              <a:ext uri="{FF2B5EF4-FFF2-40B4-BE49-F238E27FC236}">
                <a16:creationId xmlns:a16="http://schemas.microsoft.com/office/drawing/2014/main" id="{712EFE85-7B2B-4D58-857A-E93F0DBCECF4}"/>
              </a:ext>
            </a:extLst>
          </p:cNvPr>
          <p:cNvPicPr>
            <a:picLocks noChangeAspect="1"/>
          </p:cNvPicPr>
          <p:nvPr/>
        </p:nvPicPr>
        <p:blipFill>
          <a:blip r:embed="rId2"/>
          <a:stretch>
            <a:fillRect/>
          </a:stretch>
        </p:blipFill>
        <p:spPr>
          <a:xfrm>
            <a:off x="2125124" y="1828800"/>
            <a:ext cx="8085677" cy="4419600"/>
          </a:xfrm>
          <a:prstGeom prst="rect">
            <a:avLst/>
          </a:prstGeom>
        </p:spPr>
      </p:pic>
    </p:spTree>
    <p:extLst>
      <p:ext uri="{BB962C8B-B14F-4D97-AF65-F5344CB8AC3E}">
        <p14:creationId xmlns:p14="http://schemas.microsoft.com/office/powerpoint/2010/main" val="3783670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C64F-7CAD-4EBD-916F-3AE48203A62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1ADD54B-A04C-423E-995F-308CC6461E57}"/>
              </a:ext>
            </a:extLst>
          </p:cNvPr>
          <p:cNvSpPr>
            <a:spLocks noGrp="1"/>
          </p:cNvSpPr>
          <p:nvPr>
            <p:ph idx="1"/>
          </p:nvPr>
        </p:nvSpPr>
        <p:spPr/>
        <p:txBody>
          <a:bodyPr/>
          <a:lstStyle/>
          <a:p>
            <a:pPr marL="0" marR="201930" indent="0">
              <a:spcBef>
                <a:spcPts val="610"/>
              </a:spcBef>
              <a:spcAft>
                <a:spcPts val="0"/>
              </a:spcAft>
              <a:buNone/>
            </a:pPr>
            <a:r>
              <a:rPr lang="en-US" sz="1800" dirty="0">
                <a:effectLst/>
                <a:latin typeface="Arial" panose="020B0604020202020204" pitchFamily="34" charset="0"/>
                <a:ea typeface="Arial" panose="020B0604020202020204" pitchFamily="34" charset="0"/>
              </a:rPr>
              <a:t>The Internet of Things is growing exponentially. New technologies and applications are being developed on a regular basis. This creates an abundance of new job opportunities, each with requisite skill sets. It is important to stay current with the skills required for this evolving job market and to take advantage of the many available learning opportunities currently available.</a:t>
            </a:r>
          </a:p>
          <a:p>
            <a:pPr marL="0" marR="0" indent="0">
              <a:spcBef>
                <a:spcPts val="35"/>
              </a:spcBef>
              <a:spcAft>
                <a:spcPts val="0"/>
              </a:spcAft>
              <a:buNone/>
            </a:pPr>
            <a:endParaRPr lang="en-US" sz="1800" dirty="0">
              <a:effectLst/>
              <a:latin typeface="Arial" panose="020B0604020202020204" pitchFamily="34" charset="0"/>
              <a:ea typeface="Arial" panose="020B0604020202020204" pitchFamily="34" charset="0"/>
            </a:endParaRPr>
          </a:p>
          <a:p>
            <a:pPr marL="0" marR="61595" indent="0">
              <a:spcBef>
                <a:spcPts val="0"/>
              </a:spcBef>
              <a:spcAft>
                <a:spcPts val="0"/>
              </a:spcAft>
              <a:buNone/>
            </a:pPr>
            <a:r>
              <a:rPr lang="en-US" sz="1800" dirty="0">
                <a:effectLst/>
                <a:latin typeface="Arial" panose="020B0604020202020204" pitchFamily="34" charset="0"/>
                <a:ea typeface="Arial" panose="020B0604020202020204" pitchFamily="34" charset="0"/>
              </a:rPr>
              <a:t>The design and development process of building a system in the Azure Cloud includes Virtual Machine (VM) launch, Virtual Network (</a:t>
            </a:r>
            <a:r>
              <a:rPr lang="en-US" sz="1800" dirty="0" err="1">
                <a:effectLst/>
                <a:latin typeface="Arial" panose="020B0604020202020204" pitchFamily="34" charset="0"/>
                <a:ea typeface="Arial" panose="020B0604020202020204" pitchFamily="34" charset="0"/>
              </a:rPr>
              <a:t>VNet</a:t>
            </a:r>
            <a:r>
              <a:rPr lang="en-US" sz="1800" dirty="0">
                <a:effectLst/>
                <a:latin typeface="Arial" panose="020B0604020202020204" pitchFamily="34" charset="0"/>
                <a:ea typeface="Arial" panose="020B0604020202020204" pitchFamily="34" charset="0"/>
              </a:rPr>
              <a:t>) configuration, VM instance security, cloud storage, and cloud monitoring. This foundation empowers the learning of emerging technologies, including IoT, and has prepared me for my future career in Information Technology. </a:t>
            </a:r>
          </a:p>
          <a:p>
            <a:endParaRPr lang="en-US" dirty="0"/>
          </a:p>
        </p:txBody>
      </p:sp>
    </p:spTree>
    <p:extLst>
      <p:ext uri="{BB962C8B-B14F-4D97-AF65-F5344CB8AC3E}">
        <p14:creationId xmlns:p14="http://schemas.microsoft.com/office/powerpoint/2010/main" val="196552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867400" y="838200"/>
            <a:ext cx="4572000" cy="121920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PROPERTIES for NETW211VM </a:t>
            </a:r>
            <a:r>
              <a:rPr lang="en-US" sz="1600" dirty="0"/>
              <a:t>page, with the computer name, operating system version, hardware information, etc. </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1676400" y="838200"/>
            <a:ext cx="2514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rPr>
              <a:t>Connecting to the VM</a:t>
            </a:r>
          </a:p>
        </p:txBody>
      </p:sp>
      <p:pic>
        <p:nvPicPr>
          <p:cNvPr id="4" name="Picture 3">
            <a:extLst>
              <a:ext uri="{FF2B5EF4-FFF2-40B4-BE49-F238E27FC236}">
                <a16:creationId xmlns:a16="http://schemas.microsoft.com/office/drawing/2014/main" id="{6378CAFC-93AF-42FD-9B2A-D330D00AE11A}"/>
              </a:ext>
            </a:extLst>
          </p:cNvPr>
          <p:cNvPicPr>
            <a:picLocks noChangeAspect="1"/>
          </p:cNvPicPr>
          <p:nvPr/>
        </p:nvPicPr>
        <p:blipFill>
          <a:blip r:embed="rId2"/>
          <a:stretch>
            <a:fillRect/>
          </a:stretch>
        </p:blipFill>
        <p:spPr>
          <a:xfrm>
            <a:off x="2327413" y="2438400"/>
            <a:ext cx="7537174" cy="3979712"/>
          </a:xfrm>
          <a:prstGeom prst="rect">
            <a:avLst/>
          </a:prstGeom>
        </p:spPr>
      </p:pic>
    </p:spTree>
    <p:extLst>
      <p:ext uri="{BB962C8B-B14F-4D97-AF65-F5344CB8AC3E}">
        <p14:creationId xmlns:p14="http://schemas.microsoft.com/office/powerpoint/2010/main" val="321023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5486400" y="762000"/>
            <a:ext cx="4648200" cy="1143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Resource groups </a:t>
            </a:r>
            <a:r>
              <a:rPr lang="en-US" sz="1600" dirty="0"/>
              <a:t>page, with the </a:t>
            </a:r>
            <a:r>
              <a:rPr lang="en-US" sz="1600" i="1" dirty="0"/>
              <a:t>Azure for Students </a:t>
            </a:r>
            <a:r>
              <a:rPr lang="en-US" sz="1600" dirty="0"/>
              <a:t>subscription selection and the “</a:t>
            </a:r>
            <a:r>
              <a:rPr lang="en-US" sz="1600" i="1" dirty="0"/>
              <a:t>No resource groups to display</a:t>
            </a:r>
            <a:r>
              <a:rPr lang="en-US" sz="1600" dirty="0"/>
              <a:t>” message.</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057400" y="762000"/>
            <a:ext cx="2133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latin typeface="+mn-lt"/>
                <a:ea typeface="+mn-ea"/>
                <a:cs typeface="+mn-cs"/>
              </a:rPr>
              <a:t>Deleting </a:t>
            </a:r>
          </a:p>
          <a:p>
            <a:pPr lvl="0"/>
            <a:r>
              <a:rPr lang="en-US" sz="2800" dirty="0">
                <a:solidFill>
                  <a:schemeClr val="dk1"/>
                </a:solidFill>
                <a:latin typeface="+mn-lt"/>
                <a:ea typeface="+mn-ea"/>
                <a:cs typeface="+mn-cs"/>
              </a:rPr>
              <a:t>the VM</a:t>
            </a:r>
          </a:p>
        </p:txBody>
      </p:sp>
      <p:pic>
        <p:nvPicPr>
          <p:cNvPr id="4" name="Picture 3">
            <a:extLst>
              <a:ext uri="{FF2B5EF4-FFF2-40B4-BE49-F238E27FC236}">
                <a16:creationId xmlns:a16="http://schemas.microsoft.com/office/drawing/2014/main" id="{3F6F31A3-B4EB-403D-A659-74F1C8D1159A}"/>
              </a:ext>
            </a:extLst>
          </p:cNvPr>
          <p:cNvPicPr>
            <a:picLocks noChangeAspect="1"/>
          </p:cNvPicPr>
          <p:nvPr/>
        </p:nvPicPr>
        <p:blipFill>
          <a:blip r:embed="rId2"/>
          <a:stretch>
            <a:fillRect/>
          </a:stretch>
        </p:blipFill>
        <p:spPr>
          <a:xfrm>
            <a:off x="1608483" y="3124200"/>
            <a:ext cx="8975035" cy="2841972"/>
          </a:xfrm>
          <a:prstGeom prst="rect">
            <a:avLst/>
          </a:prstGeom>
        </p:spPr>
      </p:pic>
    </p:spTree>
    <p:extLst>
      <p:ext uri="{BB962C8B-B14F-4D97-AF65-F5344CB8AC3E}">
        <p14:creationId xmlns:p14="http://schemas.microsoft.com/office/powerpoint/2010/main" val="2213080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B533-A319-48CA-9540-02472D265823}"/>
              </a:ext>
            </a:extLst>
          </p:cNvPr>
          <p:cNvSpPr>
            <a:spLocks noGrp="1"/>
          </p:cNvSpPr>
          <p:nvPr>
            <p:ph type="title"/>
          </p:nvPr>
        </p:nvSpPr>
        <p:spPr/>
        <p:txBody>
          <a:bodyPr/>
          <a:lstStyle/>
          <a:p>
            <a:r>
              <a:rPr lang="en-US" dirty="0"/>
              <a:t>Part 2 Creating VNets and Subnets</a:t>
            </a:r>
          </a:p>
        </p:txBody>
      </p:sp>
      <p:sp>
        <p:nvSpPr>
          <p:cNvPr id="3" name="Content Placeholder 2">
            <a:extLst>
              <a:ext uri="{FF2B5EF4-FFF2-40B4-BE49-F238E27FC236}">
                <a16:creationId xmlns:a16="http://schemas.microsoft.com/office/drawing/2014/main" id="{93308E9C-CDE6-4C92-AE73-94CE50207045}"/>
              </a:ext>
            </a:extLst>
          </p:cNvPr>
          <p:cNvSpPr>
            <a:spLocks noGrp="1"/>
          </p:cNvSpPr>
          <p:nvPr>
            <p:ph idx="1"/>
          </p:nvPr>
        </p:nvSpPr>
        <p:spPr/>
        <p:txBody>
          <a:bodyPr/>
          <a:lstStyle/>
          <a:p>
            <a:r>
              <a:rPr lang="en-US" dirty="0"/>
              <a:t>In part 2 we learn how to create a </a:t>
            </a:r>
            <a:r>
              <a:rPr lang="en-US" dirty="0" err="1"/>
              <a:t>Vnet</a:t>
            </a:r>
            <a:r>
              <a:rPr lang="en-US" dirty="0"/>
              <a:t> with two subnets</a:t>
            </a:r>
          </a:p>
          <a:p>
            <a:r>
              <a:rPr lang="en-US" dirty="0"/>
              <a:t>We deploy our virtual machines into our Subnets</a:t>
            </a:r>
          </a:p>
          <a:p>
            <a:r>
              <a:rPr lang="en-US" dirty="0"/>
              <a:t>We verify connectivity between our virtual machines using the command prompt and ping command. </a:t>
            </a:r>
          </a:p>
        </p:txBody>
      </p:sp>
    </p:spTree>
    <p:extLst>
      <p:ext uri="{BB962C8B-B14F-4D97-AF65-F5344CB8AC3E}">
        <p14:creationId xmlns:p14="http://schemas.microsoft.com/office/powerpoint/2010/main" val="288283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8EC6425-D2AA-4ED7-8955-375BF90E2444}"/>
              </a:ext>
            </a:extLst>
          </p:cNvPr>
          <p:cNvSpPr>
            <a:spLocks noGrp="1"/>
          </p:cNvSpPr>
          <p:nvPr>
            <p:ph type="title"/>
          </p:nvPr>
        </p:nvSpPr>
        <p:spPr>
          <a:xfrm>
            <a:off x="640081" y="791570"/>
            <a:ext cx="4018839" cy="5262390"/>
          </a:xfrm>
        </p:spPr>
        <p:txBody>
          <a:bodyPr vert="horz" lIns="91440" tIns="45720" rIns="91440" bIns="45720" rtlCol="0" anchor="ctr">
            <a:normAutofit/>
          </a:bodyPr>
          <a:lstStyle/>
          <a:p>
            <a:pPr algn="r">
              <a:lnSpc>
                <a:spcPct val="89000"/>
              </a:lnSpc>
              <a:defRPr/>
            </a:pPr>
            <a:r>
              <a:rPr lang="en-US" sz="5400" dirty="0">
                <a:solidFill>
                  <a:schemeClr val="bg2"/>
                </a:solidFill>
              </a:rPr>
              <a:t>Creating a </a:t>
            </a:r>
            <a:r>
              <a:rPr lang="en-US" sz="5400" dirty="0" err="1">
                <a:solidFill>
                  <a:schemeClr val="bg2"/>
                </a:solidFill>
              </a:rPr>
              <a:t>VNet</a:t>
            </a:r>
            <a:r>
              <a:rPr lang="en-US" sz="5400" dirty="0">
                <a:solidFill>
                  <a:schemeClr val="bg2"/>
                </a:solidFill>
              </a:rPr>
              <a:t> with Two Subnets</a:t>
            </a:r>
          </a:p>
        </p:txBody>
      </p:sp>
      <p:sp>
        <p:nvSpPr>
          <p:cNvPr id="15" name="Rectangle 14">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 Placeholder 6">
            <a:extLst>
              <a:ext uri="{FF2B5EF4-FFF2-40B4-BE49-F238E27FC236}">
                <a16:creationId xmlns:a16="http://schemas.microsoft.com/office/drawing/2014/main" id="{3C22B73B-8888-45A2-85B6-7AB09F8DE173}"/>
              </a:ext>
            </a:extLst>
          </p:cNvPr>
          <p:cNvSpPr txBox="1">
            <a:spLocks/>
          </p:cNvSpPr>
          <p:nvPr/>
        </p:nvSpPr>
        <p:spPr>
          <a:xfrm>
            <a:off x="6176720" y="791570"/>
            <a:ext cx="4892308" cy="5262390"/>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342900" indent="-384048">
              <a:lnSpc>
                <a:spcPct val="94000"/>
              </a:lnSpc>
              <a:spcAft>
                <a:spcPts val="200"/>
              </a:spcAft>
              <a:buFont typeface="Franklin Gothic Book" panose="020B0503020102020204" pitchFamily="34" charset="0"/>
              <a:buAutoNum type="arabicPeriod"/>
            </a:pPr>
            <a:r>
              <a:rPr lang="en-US" dirty="0">
                <a:solidFill>
                  <a:schemeClr val="tx2"/>
                </a:solidFill>
              </a:rPr>
              <a:t>With a /24 network prefix, how many </a:t>
            </a:r>
            <a:r>
              <a:rPr lang="en-US" b="1" dirty="0">
                <a:solidFill>
                  <a:schemeClr val="tx2"/>
                </a:solidFill>
              </a:rPr>
              <a:t>usable</a:t>
            </a:r>
            <a:r>
              <a:rPr lang="en-US" dirty="0">
                <a:solidFill>
                  <a:schemeClr val="tx2"/>
                </a:solidFill>
              </a:rPr>
              <a:t> IPv4 host addresses are there?</a:t>
            </a:r>
          </a:p>
          <a:p>
            <a:pPr indent="-384048">
              <a:lnSpc>
                <a:spcPct val="94000"/>
              </a:lnSpc>
              <a:spcAft>
                <a:spcPts val="200"/>
              </a:spcAft>
              <a:buFont typeface="Franklin Gothic Book" panose="020B0503020102020204" pitchFamily="34" charset="0"/>
            </a:pPr>
            <a:r>
              <a:rPr lang="en-US" dirty="0">
                <a:solidFill>
                  <a:schemeClr val="tx2"/>
                </a:solidFill>
              </a:rPr>
              <a:t>Answer here: 254</a:t>
            </a:r>
          </a:p>
          <a:p>
            <a:pPr indent="-384048">
              <a:lnSpc>
                <a:spcPct val="94000"/>
              </a:lnSpc>
              <a:spcAft>
                <a:spcPts val="200"/>
              </a:spcAft>
              <a:buFont typeface="Franklin Gothic Book" panose="020B0503020102020204" pitchFamily="34" charset="0"/>
            </a:pPr>
            <a:r>
              <a:rPr lang="en-US" dirty="0">
                <a:solidFill>
                  <a:schemeClr val="tx2"/>
                </a:solidFill>
              </a:rPr>
              <a:t> </a:t>
            </a:r>
          </a:p>
          <a:p>
            <a:pPr indent="-384048">
              <a:lnSpc>
                <a:spcPct val="94000"/>
              </a:lnSpc>
              <a:spcAft>
                <a:spcPts val="200"/>
              </a:spcAft>
              <a:buFont typeface="Franklin Gothic Book" panose="020B0503020102020204" pitchFamily="34" charset="0"/>
            </a:pPr>
            <a:endParaRPr lang="en-US" dirty="0">
              <a:solidFill>
                <a:schemeClr val="tx2"/>
              </a:solidFill>
            </a:endParaRPr>
          </a:p>
          <a:p>
            <a:pPr indent="-384048">
              <a:lnSpc>
                <a:spcPct val="94000"/>
              </a:lnSpc>
              <a:spcAft>
                <a:spcPts val="200"/>
              </a:spcAft>
              <a:buFont typeface="Franklin Gothic Book" panose="020B0503020102020204" pitchFamily="34" charset="0"/>
            </a:pPr>
            <a:endParaRPr lang="en-US" dirty="0">
              <a:solidFill>
                <a:schemeClr val="tx2"/>
              </a:solidFill>
            </a:endParaRPr>
          </a:p>
          <a:p>
            <a:pPr indent="-384048">
              <a:lnSpc>
                <a:spcPct val="94000"/>
              </a:lnSpc>
              <a:spcAft>
                <a:spcPts val="200"/>
              </a:spcAft>
              <a:buFont typeface="Franklin Gothic Book" panose="020B0503020102020204" pitchFamily="34" charset="0"/>
            </a:pPr>
            <a:r>
              <a:rPr lang="en-US" dirty="0">
                <a:solidFill>
                  <a:schemeClr val="tx2"/>
                </a:solidFill>
              </a:rPr>
              <a:t>2. Why is the number of available IP addresses for Subnet0 (10.0.0.0/24) or Subnet1 (10.0.1.0/24) shown as 251? </a:t>
            </a:r>
          </a:p>
          <a:p>
            <a:pPr indent="-384048">
              <a:lnSpc>
                <a:spcPct val="94000"/>
              </a:lnSpc>
              <a:spcAft>
                <a:spcPts val="200"/>
              </a:spcAft>
              <a:buFont typeface="Franklin Gothic Book" panose="020B0503020102020204" pitchFamily="34" charset="0"/>
            </a:pPr>
            <a:r>
              <a:rPr lang="en-US" dirty="0">
                <a:solidFill>
                  <a:schemeClr val="tx2"/>
                </a:solidFill>
              </a:rPr>
              <a:t>Answer here: The first four addresses in any subnet are reserved and you cannot use for host addresses and the very last address is reserved. </a:t>
            </a:r>
          </a:p>
          <a:p>
            <a:pPr indent="-384048">
              <a:lnSpc>
                <a:spcPct val="94000"/>
              </a:lnSpc>
              <a:spcAft>
                <a:spcPts val="200"/>
              </a:spcAft>
              <a:buFont typeface="Franklin Gothic Book" panose="020B0503020102020204" pitchFamily="34" charset="0"/>
            </a:pPr>
            <a:endParaRPr lang="en-US" dirty="0">
              <a:solidFill>
                <a:schemeClr val="tx2"/>
              </a:solidFill>
            </a:endParaRPr>
          </a:p>
          <a:p>
            <a:pPr indent="-384048">
              <a:lnSpc>
                <a:spcPct val="94000"/>
              </a:lnSpc>
              <a:spcAft>
                <a:spcPts val="200"/>
              </a:spcAft>
              <a:buFont typeface="Franklin Gothic Book" panose="020B0503020102020204" pitchFamily="34" charset="0"/>
            </a:pPr>
            <a:r>
              <a:rPr lang="en-US" dirty="0">
                <a:solidFill>
                  <a:schemeClr val="tx2"/>
                </a:solidFill>
              </a:rPr>
              <a:t>References:</a:t>
            </a:r>
          </a:p>
          <a:p>
            <a:pPr indent="-384048">
              <a:lnSpc>
                <a:spcPct val="94000"/>
              </a:lnSpc>
              <a:spcAft>
                <a:spcPts val="200"/>
              </a:spcAft>
              <a:buFont typeface="Franklin Gothic Book" panose="020B0503020102020204" pitchFamily="34" charset="0"/>
            </a:pPr>
            <a:r>
              <a:rPr lang="en-US" dirty="0">
                <a:solidFill>
                  <a:schemeClr val="tx2"/>
                </a:solidFill>
              </a:rPr>
              <a:t>1. </a:t>
            </a:r>
            <a:r>
              <a:rPr lang="en-US" dirty="0">
                <a:solidFill>
                  <a:schemeClr val="tx2"/>
                </a:solidFill>
                <a:hlinkClick r:id="rId2"/>
              </a:rPr>
              <a:t>https://cloudacademy.com/course/amazon-vpc-networking/vpc-subnets/#:~:text=So%20when%20working%20with%20TCP,assign%20to%20your%20host%20resources</a:t>
            </a:r>
            <a:r>
              <a:rPr lang="en-US" dirty="0">
                <a:solidFill>
                  <a:schemeClr val="tx2"/>
                </a:solidFill>
              </a:rPr>
              <a:t>. </a:t>
            </a:r>
          </a:p>
          <a:p>
            <a:pPr indent="-384048">
              <a:lnSpc>
                <a:spcPct val="94000"/>
              </a:lnSpc>
              <a:spcAft>
                <a:spcPts val="200"/>
              </a:spcAft>
              <a:buFont typeface="Franklin Gothic Book" panose="020B0503020102020204" pitchFamily="34" charset="0"/>
            </a:pPr>
            <a:r>
              <a:rPr lang="en-US" dirty="0">
                <a:solidFill>
                  <a:schemeClr val="tx2"/>
                </a:solidFill>
              </a:rPr>
              <a:t>2. </a:t>
            </a:r>
            <a:r>
              <a:rPr lang="en-US" dirty="0">
                <a:solidFill>
                  <a:schemeClr val="tx2"/>
                </a:solidFill>
                <a:hlinkClick r:id="rId3"/>
              </a:rPr>
              <a:t>https://forums.aws.amazon.com/thread.jspa?messageID=954362</a:t>
            </a:r>
            <a:r>
              <a:rPr lang="en-US" dirty="0">
                <a:solidFill>
                  <a:schemeClr val="tx2"/>
                </a:solidFill>
              </a:rPr>
              <a:t> </a:t>
            </a:r>
          </a:p>
        </p:txBody>
      </p:sp>
    </p:spTree>
    <p:extLst>
      <p:ext uri="{BB962C8B-B14F-4D97-AF65-F5344CB8AC3E}">
        <p14:creationId xmlns:p14="http://schemas.microsoft.com/office/powerpoint/2010/main" val="9831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7467600" y="33131"/>
            <a:ext cx="2133600" cy="175259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Properties</a:t>
            </a:r>
            <a:r>
              <a:rPr lang="en-US" sz="1600" dirty="0"/>
              <a:t> section of the </a:t>
            </a:r>
            <a:r>
              <a:rPr lang="en-US" sz="1600" b="1" i="1" dirty="0"/>
              <a:t>Subnet0</a:t>
            </a:r>
            <a:r>
              <a:rPr lang="en-US" sz="1600" i="1" dirty="0"/>
              <a:t>-</a:t>
            </a:r>
            <a:r>
              <a:rPr lang="en-US" sz="1600" b="1" i="1" dirty="0"/>
              <a:t>VM</a:t>
            </a:r>
            <a:r>
              <a:rPr lang="en-US" sz="1600" dirty="0"/>
              <a:t> page, showing the networking and size information of the VM.</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2057400" y="337930"/>
            <a:ext cx="23622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latin typeface="+mn-lt"/>
                <a:ea typeface="+mn-ea"/>
                <a:cs typeface="+mn-cs"/>
              </a:rPr>
              <a:t>Deploying VMs into Subnets</a:t>
            </a:r>
          </a:p>
        </p:txBody>
      </p:sp>
      <p:pic>
        <p:nvPicPr>
          <p:cNvPr id="8" name="Picture 7">
            <a:extLst>
              <a:ext uri="{FF2B5EF4-FFF2-40B4-BE49-F238E27FC236}">
                <a16:creationId xmlns:a16="http://schemas.microsoft.com/office/drawing/2014/main" id="{FAA03A54-2D30-4FEB-835C-881384F431E8}"/>
              </a:ext>
            </a:extLst>
          </p:cNvPr>
          <p:cNvPicPr>
            <a:picLocks noChangeAspect="1"/>
          </p:cNvPicPr>
          <p:nvPr/>
        </p:nvPicPr>
        <p:blipFill>
          <a:blip r:embed="rId2"/>
          <a:stretch>
            <a:fillRect/>
          </a:stretch>
        </p:blipFill>
        <p:spPr>
          <a:xfrm>
            <a:off x="1599107" y="2514600"/>
            <a:ext cx="8993786" cy="3657600"/>
          </a:xfrm>
          <a:prstGeom prst="rect">
            <a:avLst/>
          </a:prstGeom>
        </p:spPr>
      </p:pic>
    </p:spTree>
    <p:extLst>
      <p:ext uri="{BB962C8B-B14F-4D97-AF65-F5344CB8AC3E}">
        <p14:creationId xmlns:p14="http://schemas.microsoft.com/office/powerpoint/2010/main" val="303135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FADDAB32-E602-42AB-85E5-81A683738955}"/>
              </a:ext>
            </a:extLst>
          </p:cNvPr>
          <p:cNvSpPr txBox="1">
            <a:spLocks/>
          </p:cNvSpPr>
          <p:nvPr/>
        </p:nvSpPr>
        <p:spPr>
          <a:xfrm>
            <a:off x="8077200" y="152401"/>
            <a:ext cx="2133600" cy="160019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This screenshot should show the </a:t>
            </a:r>
            <a:r>
              <a:rPr lang="en-US" sz="1600" i="1" dirty="0"/>
              <a:t>Properties</a:t>
            </a:r>
            <a:r>
              <a:rPr lang="en-US" sz="1600" dirty="0"/>
              <a:t> section of the </a:t>
            </a:r>
            <a:r>
              <a:rPr lang="en-US" sz="1600" b="1" i="1" dirty="0"/>
              <a:t>Subnet1-VM</a:t>
            </a:r>
            <a:r>
              <a:rPr lang="en-US" sz="1600" dirty="0"/>
              <a:t> page, showing the networking and size information of the VM.</a:t>
            </a:r>
          </a:p>
        </p:txBody>
      </p:sp>
      <p:sp>
        <p:nvSpPr>
          <p:cNvPr id="7" name="Title 1">
            <a:extLst>
              <a:ext uri="{FF2B5EF4-FFF2-40B4-BE49-F238E27FC236}">
                <a16:creationId xmlns:a16="http://schemas.microsoft.com/office/drawing/2014/main" id="{12570DED-E942-4274-A5C5-61D0403EDC64}"/>
              </a:ext>
            </a:extLst>
          </p:cNvPr>
          <p:cNvSpPr txBox="1">
            <a:spLocks/>
          </p:cNvSpPr>
          <p:nvPr/>
        </p:nvSpPr>
        <p:spPr>
          <a:xfrm>
            <a:off x="1981200" y="152401"/>
            <a:ext cx="2362200" cy="160019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r>
              <a:rPr lang="en-US" sz="2800" dirty="0">
                <a:solidFill>
                  <a:schemeClr val="dk1"/>
                </a:solidFill>
                <a:latin typeface="+mn-lt"/>
                <a:ea typeface="+mn-ea"/>
                <a:cs typeface="+mn-cs"/>
              </a:rPr>
              <a:t>Deploying VMs into Subnets cont’d</a:t>
            </a:r>
          </a:p>
        </p:txBody>
      </p:sp>
      <p:pic>
        <p:nvPicPr>
          <p:cNvPr id="4" name="Picture 3">
            <a:extLst>
              <a:ext uri="{FF2B5EF4-FFF2-40B4-BE49-F238E27FC236}">
                <a16:creationId xmlns:a16="http://schemas.microsoft.com/office/drawing/2014/main" id="{E70DB6FF-A147-4620-9AF2-B2E27188F17F}"/>
              </a:ext>
            </a:extLst>
          </p:cNvPr>
          <p:cNvPicPr>
            <a:picLocks noChangeAspect="1"/>
          </p:cNvPicPr>
          <p:nvPr/>
        </p:nvPicPr>
        <p:blipFill>
          <a:blip r:embed="rId2"/>
          <a:stretch>
            <a:fillRect/>
          </a:stretch>
        </p:blipFill>
        <p:spPr>
          <a:xfrm>
            <a:off x="1600200" y="2133601"/>
            <a:ext cx="8991600" cy="4368833"/>
          </a:xfrm>
          <a:prstGeom prst="rect">
            <a:avLst/>
          </a:prstGeom>
        </p:spPr>
      </p:pic>
    </p:spTree>
    <p:extLst>
      <p:ext uri="{BB962C8B-B14F-4D97-AF65-F5344CB8AC3E}">
        <p14:creationId xmlns:p14="http://schemas.microsoft.com/office/powerpoint/2010/main" val="300054757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47</TotalTime>
  <Words>1343</Words>
  <Application>Microsoft Office PowerPoint</Application>
  <PresentationFormat>Widescreen</PresentationFormat>
  <Paragraphs>110</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Franklin Gothic Book</vt:lpstr>
      <vt:lpstr>Crop</vt:lpstr>
      <vt:lpstr>Final Project NetW211 March 2022</vt:lpstr>
      <vt:lpstr>Part 1 Establishing a Virtual Machine</vt:lpstr>
      <vt:lpstr>PowerPoint Presentation</vt:lpstr>
      <vt:lpstr>PowerPoint Presentation</vt:lpstr>
      <vt:lpstr>PowerPoint Presentation</vt:lpstr>
      <vt:lpstr>Part 2 Creating VNets and Subnets</vt:lpstr>
      <vt:lpstr>Creating a VNet with Two Subnets</vt:lpstr>
      <vt:lpstr>PowerPoint Presentation</vt:lpstr>
      <vt:lpstr>PowerPoint Presentation</vt:lpstr>
      <vt:lpstr>PowerPoint Presentation</vt:lpstr>
      <vt:lpstr>PowerPoint Presentation</vt:lpstr>
      <vt:lpstr>PowerPoint Presentation</vt:lpstr>
      <vt:lpstr>Part 3 Azure Virtual Machine Security</vt:lpstr>
      <vt:lpstr>PowerPoint Presentation</vt:lpstr>
      <vt:lpstr>PowerPoint Presentation</vt:lpstr>
      <vt:lpstr>PowerPoint Presentation</vt:lpstr>
      <vt:lpstr>PowerPoint Presentation</vt:lpstr>
      <vt:lpstr>Part 4 Reviewing Cloud Storage</vt:lpstr>
      <vt:lpstr>PowerPoint Presentation</vt:lpstr>
      <vt:lpstr>Question</vt:lpstr>
      <vt:lpstr>PowerPoint Presentation</vt:lpstr>
      <vt:lpstr>PowerPoint Presentation</vt:lpstr>
      <vt:lpstr>Part 5 Cloud Monitoring</vt:lpstr>
      <vt:lpstr>PowerPoint Presentation</vt:lpstr>
      <vt:lpstr>PowerPoint Presentation</vt:lpstr>
      <vt:lpstr>PowerPoint Presentation</vt:lpstr>
      <vt:lpstr>PowerPoint Presentation</vt:lpstr>
      <vt:lpstr>Course Challenges</vt:lpstr>
      <vt:lpstr>Career Skills Obtained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NetW211 March 2022</dc:title>
  <dc:creator>Alvarado, Edward</dc:creator>
  <cp:lastModifiedBy>Alvarado, Edward</cp:lastModifiedBy>
  <cp:revision>2</cp:revision>
  <dcterms:created xsi:type="dcterms:W3CDTF">2022-04-12T02:03:09Z</dcterms:created>
  <dcterms:modified xsi:type="dcterms:W3CDTF">2022-04-12T02:50:34Z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